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Anton" charset="1" panose="00000500000000000000"/>
      <p:regular r:id="rId19"/>
    </p:embeddedFont>
    <p:embeddedFont>
      <p:font typeface="Montserrat Bold" charset="1" panose="00000800000000000000"/>
      <p:regular r:id="rId20"/>
    </p:embeddedFont>
    <p:embeddedFont>
      <p:font typeface="Montserrat" charset="1" panose="000005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png" Type="http://schemas.openxmlformats.org/officeDocument/2006/relationships/image"/><Relationship Id="rId11" Target="../media/image3.svg" Type="http://schemas.openxmlformats.org/officeDocument/2006/relationships/image"/><Relationship Id="rId12" Target="../media/image34.jpeg" Type="http://schemas.openxmlformats.org/officeDocument/2006/relationships/image"/><Relationship Id="rId13" Target="../media/image35.jpeg" Type="http://schemas.openxmlformats.org/officeDocument/2006/relationships/image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.png" Type="http://schemas.openxmlformats.org/officeDocument/2006/relationships/image"/><Relationship Id="rId9" Target="../media/image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5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9111" r="0" b="-291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44431" y="3378937"/>
            <a:ext cx="12199137" cy="3407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24"/>
              </a:lnSpc>
            </a:pPr>
            <a:r>
              <a:rPr lang="en-US" sz="19874" spc="-89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AGRITECH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991755" y="2740551"/>
            <a:ext cx="823889" cy="1404356"/>
          </a:xfrm>
          <a:custGeom>
            <a:avLst/>
            <a:gdLst/>
            <a:ahLst/>
            <a:cxnLst/>
            <a:rect r="r" b="b" t="t" l="l"/>
            <a:pathLst>
              <a:path h="1404356" w="823889">
                <a:moveTo>
                  <a:pt x="0" y="0"/>
                </a:moveTo>
                <a:lnTo>
                  <a:pt x="823889" y="0"/>
                </a:lnTo>
                <a:lnTo>
                  <a:pt x="823889" y="1404356"/>
                </a:lnTo>
                <a:lnTo>
                  <a:pt x="0" y="1404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086448"/>
            <a:ext cx="293812" cy="500816"/>
          </a:xfrm>
          <a:custGeom>
            <a:avLst/>
            <a:gdLst/>
            <a:ahLst/>
            <a:cxnLst/>
            <a:rect r="r" b="b" t="t" l="l"/>
            <a:pathLst>
              <a:path h="500816" w="293812">
                <a:moveTo>
                  <a:pt x="0" y="0"/>
                </a:moveTo>
                <a:lnTo>
                  <a:pt x="293812" y="0"/>
                </a:lnTo>
                <a:lnTo>
                  <a:pt x="293812" y="500816"/>
                </a:lnTo>
                <a:lnTo>
                  <a:pt x="0" y="5008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454415" y="6786763"/>
            <a:ext cx="9379170" cy="1346390"/>
            <a:chOff x="0" y="0"/>
            <a:chExt cx="2470234" cy="3546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70234" cy="354605"/>
            </a:xfrm>
            <a:custGeom>
              <a:avLst/>
              <a:gdLst/>
              <a:ahLst/>
              <a:cxnLst/>
              <a:rect r="r" b="b" t="t" l="l"/>
              <a:pathLst>
                <a:path h="354605" w="2470234">
                  <a:moveTo>
                    <a:pt x="42097" y="0"/>
                  </a:moveTo>
                  <a:lnTo>
                    <a:pt x="2428137" y="0"/>
                  </a:lnTo>
                  <a:cubicBezTo>
                    <a:pt x="2451386" y="0"/>
                    <a:pt x="2470234" y="18848"/>
                    <a:pt x="2470234" y="42097"/>
                  </a:cubicBezTo>
                  <a:lnTo>
                    <a:pt x="2470234" y="312507"/>
                  </a:lnTo>
                  <a:cubicBezTo>
                    <a:pt x="2470234" y="335757"/>
                    <a:pt x="2451386" y="354605"/>
                    <a:pt x="2428137" y="354605"/>
                  </a:cubicBezTo>
                  <a:lnTo>
                    <a:pt x="42097" y="354605"/>
                  </a:lnTo>
                  <a:cubicBezTo>
                    <a:pt x="18848" y="354605"/>
                    <a:pt x="0" y="335757"/>
                    <a:pt x="0" y="312507"/>
                  </a:cubicBezTo>
                  <a:lnTo>
                    <a:pt x="0" y="42097"/>
                  </a:lnTo>
                  <a:cubicBezTo>
                    <a:pt x="0" y="18848"/>
                    <a:pt x="18848" y="0"/>
                    <a:pt x="42097" y="0"/>
                  </a:cubicBezTo>
                  <a:close/>
                </a:path>
              </a:pathLst>
            </a:custGeom>
            <a:solidFill>
              <a:srgbClr val="E2FF8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470234" cy="411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30"/>
                </a:lnSpc>
              </a:pPr>
              <a:r>
                <a:rPr lang="en-US" b="true" sz="2664">
                  <a:solidFill>
                    <a:srgbClr val="006838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Smart Weather Integration Irrigation System-Drone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5256" y="1184456"/>
            <a:ext cx="2653898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b="true" sz="15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SWIIS-Drone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FF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901440"/>
            <a:ext cx="7236105" cy="2560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90"/>
              </a:lnSpc>
              <a:spcBef>
                <a:spcPct val="0"/>
              </a:spcBef>
            </a:pPr>
            <a:r>
              <a:rPr lang="en-US" sz="9000">
                <a:solidFill>
                  <a:srgbClr val="006838"/>
                </a:solidFill>
                <a:latin typeface="Anton"/>
                <a:ea typeface="Anton"/>
                <a:cs typeface="Anton"/>
                <a:sym typeface="Anton"/>
              </a:rPr>
              <a:t>SOLUTION TECHNIQUES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061559" y="2616474"/>
            <a:ext cx="8404998" cy="6001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16955" indent="-308478" lvl="1">
              <a:lnSpc>
                <a:spcPts val="4000"/>
              </a:lnSpc>
              <a:buFont typeface="Arial"/>
              <a:buChar char="•"/>
            </a:pPr>
            <a:r>
              <a:rPr lang="en-US" sz="2857">
                <a:solidFill>
                  <a:srgbClr val="006838"/>
                </a:solidFill>
                <a:latin typeface="Montserrat"/>
                <a:ea typeface="Montserrat"/>
                <a:cs typeface="Montserrat"/>
                <a:sym typeface="Montserrat"/>
              </a:rPr>
              <a:t>Route Optimization: AI identifies the most efficient flight paths, ensuring timely and energy-efficient irrigation.</a:t>
            </a:r>
          </a:p>
          <a:p>
            <a:pPr algn="just" marL="616955" indent="-308478" lvl="1">
              <a:lnSpc>
                <a:spcPts val="4000"/>
              </a:lnSpc>
              <a:buFont typeface="Arial"/>
              <a:buChar char="•"/>
            </a:pPr>
            <a:r>
              <a:rPr lang="en-US" sz="2857">
                <a:solidFill>
                  <a:srgbClr val="006838"/>
                </a:solidFill>
                <a:latin typeface="Montserrat"/>
                <a:ea typeface="Montserrat"/>
                <a:cs typeface="Montserrat"/>
                <a:sym typeface="Montserrat"/>
              </a:rPr>
              <a:t>Automated Landing and Takeoff: Autonomous systems handle takeoff and landing, reducing risks and improving reliability in diverse terrains.</a:t>
            </a:r>
          </a:p>
          <a:p>
            <a:pPr algn="just" marL="616955" indent="-308478" lvl="1">
              <a:lnSpc>
                <a:spcPts val="4000"/>
              </a:lnSpc>
              <a:buFont typeface="Arial"/>
              <a:buChar char="•"/>
            </a:pPr>
            <a:r>
              <a:rPr lang="en-US" sz="2857">
                <a:solidFill>
                  <a:srgbClr val="006838"/>
                </a:solidFill>
                <a:latin typeface="Montserrat"/>
                <a:ea typeface="Montserrat"/>
                <a:cs typeface="Montserrat"/>
                <a:sym typeface="Montserrat"/>
              </a:rPr>
              <a:t>Crop Health Monitoring: The system tracks crop growth and detects irregularities, recommending adjustments to the irrigation schedule.</a:t>
            </a:r>
          </a:p>
          <a:p>
            <a:pPr algn="just">
              <a:lnSpc>
                <a:spcPts val="380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1028700"/>
            <a:ext cx="293812" cy="500816"/>
          </a:xfrm>
          <a:custGeom>
            <a:avLst/>
            <a:gdLst/>
            <a:ahLst/>
            <a:cxnLst/>
            <a:rect r="r" b="b" t="t" l="l"/>
            <a:pathLst>
              <a:path h="500816" w="293812">
                <a:moveTo>
                  <a:pt x="0" y="0"/>
                </a:moveTo>
                <a:lnTo>
                  <a:pt x="293812" y="0"/>
                </a:lnTo>
                <a:lnTo>
                  <a:pt x="293812" y="500816"/>
                </a:lnTo>
                <a:lnTo>
                  <a:pt x="0" y="5008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5256" y="1184456"/>
            <a:ext cx="2653898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b="true" sz="1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SWIIS-Drone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68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51613" y="-3519810"/>
            <a:ext cx="10164950" cy="17326620"/>
          </a:xfrm>
          <a:custGeom>
            <a:avLst/>
            <a:gdLst/>
            <a:ahLst/>
            <a:cxnLst/>
            <a:rect r="r" b="b" t="t" l="l"/>
            <a:pathLst>
              <a:path h="17326620" w="10164950">
                <a:moveTo>
                  <a:pt x="0" y="0"/>
                </a:moveTo>
                <a:lnTo>
                  <a:pt x="10164951" y="0"/>
                </a:lnTo>
                <a:lnTo>
                  <a:pt x="10164951" y="17326620"/>
                </a:lnTo>
                <a:lnTo>
                  <a:pt x="0" y="17326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293812" cy="500816"/>
          </a:xfrm>
          <a:custGeom>
            <a:avLst/>
            <a:gdLst/>
            <a:ahLst/>
            <a:cxnLst/>
            <a:rect r="r" b="b" t="t" l="l"/>
            <a:pathLst>
              <a:path h="500816" w="293812">
                <a:moveTo>
                  <a:pt x="0" y="0"/>
                </a:moveTo>
                <a:lnTo>
                  <a:pt x="293812" y="0"/>
                </a:lnTo>
                <a:lnTo>
                  <a:pt x="293812" y="500816"/>
                </a:lnTo>
                <a:lnTo>
                  <a:pt x="0" y="5008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025465" y="2270899"/>
            <a:ext cx="12237070" cy="129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990"/>
              </a:lnSpc>
              <a:spcBef>
                <a:spcPct val="0"/>
              </a:spcBef>
            </a:pPr>
            <a:r>
              <a:rPr lang="en-US" sz="9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CONCLUSION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91025" y="4911543"/>
            <a:ext cx="2879675" cy="3273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357" b="true">
                <a:solidFill>
                  <a:srgbClr val="E2FF8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SWIIS provides a comprehensive AI-driven solution to optimize irrigation and improve agricultural outcomes.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66656" y="4911543"/>
            <a:ext cx="3293363" cy="3273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357" b="true">
                <a:solidFill>
                  <a:srgbClr val="E2FF8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By leveraging real-time data, automation, and machine learning, SWIIS enables farmers to conserve water and maximize productivity.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01843" y="4911543"/>
            <a:ext cx="3360691" cy="3273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357" b="true">
                <a:solidFill>
                  <a:srgbClr val="E2FF8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system promotes sustainable farming by reducing water waste, improving crop yields, and automating irrigation tasks.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5256" y="1184456"/>
            <a:ext cx="2653898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b="true" sz="15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SWIIS-Drone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68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4517722"/>
            <a:ext cx="511813" cy="511813"/>
          </a:xfrm>
          <a:custGeom>
            <a:avLst/>
            <a:gdLst/>
            <a:ahLst/>
            <a:cxnLst/>
            <a:rect r="r" b="b" t="t" l="l"/>
            <a:pathLst>
              <a:path h="511813" w="511813">
                <a:moveTo>
                  <a:pt x="0" y="0"/>
                </a:moveTo>
                <a:lnTo>
                  <a:pt x="511813" y="0"/>
                </a:lnTo>
                <a:lnTo>
                  <a:pt x="511813" y="511812"/>
                </a:lnTo>
                <a:lnTo>
                  <a:pt x="0" y="511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5373268"/>
            <a:ext cx="511813" cy="511813"/>
          </a:xfrm>
          <a:custGeom>
            <a:avLst/>
            <a:gdLst/>
            <a:ahLst/>
            <a:cxnLst/>
            <a:rect r="r" b="b" t="t" l="l"/>
            <a:pathLst>
              <a:path h="511813" w="511813">
                <a:moveTo>
                  <a:pt x="0" y="0"/>
                </a:moveTo>
                <a:lnTo>
                  <a:pt x="511813" y="0"/>
                </a:lnTo>
                <a:lnTo>
                  <a:pt x="511813" y="511813"/>
                </a:lnTo>
                <a:lnTo>
                  <a:pt x="0" y="5118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6228814"/>
            <a:ext cx="511813" cy="511813"/>
          </a:xfrm>
          <a:custGeom>
            <a:avLst/>
            <a:gdLst/>
            <a:ahLst/>
            <a:cxnLst/>
            <a:rect r="r" b="b" t="t" l="l"/>
            <a:pathLst>
              <a:path h="511813" w="511813">
                <a:moveTo>
                  <a:pt x="0" y="0"/>
                </a:moveTo>
                <a:lnTo>
                  <a:pt x="511813" y="0"/>
                </a:lnTo>
                <a:lnTo>
                  <a:pt x="511813" y="511813"/>
                </a:lnTo>
                <a:lnTo>
                  <a:pt x="0" y="511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7084361"/>
            <a:ext cx="511813" cy="511813"/>
          </a:xfrm>
          <a:custGeom>
            <a:avLst/>
            <a:gdLst/>
            <a:ahLst/>
            <a:cxnLst/>
            <a:rect r="r" b="b" t="t" l="l"/>
            <a:pathLst>
              <a:path h="511813" w="511813">
                <a:moveTo>
                  <a:pt x="0" y="0"/>
                </a:moveTo>
                <a:lnTo>
                  <a:pt x="511813" y="0"/>
                </a:lnTo>
                <a:lnTo>
                  <a:pt x="511813" y="511812"/>
                </a:lnTo>
                <a:lnTo>
                  <a:pt x="0" y="5118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028700"/>
            <a:ext cx="293812" cy="500816"/>
          </a:xfrm>
          <a:custGeom>
            <a:avLst/>
            <a:gdLst/>
            <a:ahLst/>
            <a:cxnLst/>
            <a:rect r="r" b="b" t="t" l="l"/>
            <a:pathLst>
              <a:path h="500816" w="293812">
                <a:moveTo>
                  <a:pt x="0" y="0"/>
                </a:moveTo>
                <a:lnTo>
                  <a:pt x="293812" y="0"/>
                </a:lnTo>
                <a:lnTo>
                  <a:pt x="293812" y="500816"/>
                </a:lnTo>
                <a:lnTo>
                  <a:pt x="0" y="5008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1113911">
            <a:off x="10334323" y="-589573"/>
            <a:ext cx="4007989" cy="7930495"/>
            <a:chOff x="0" y="0"/>
            <a:chExt cx="2620010" cy="51841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6838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2"/>
              <a:stretch>
                <a:fillRect l="-121326" t="0" r="-163923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E2FF8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E2FF8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2FF8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2FF8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2FF80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2FF8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2FF80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28700" y="2767027"/>
            <a:ext cx="7070725" cy="129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90"/>
              </a:lnSpc>
              <a:spcBef>
                <a:spcPct val="0"/>
              </a:spcBef>
            </a:pPr>
            <a:r>
              <a:rPr lang="en-US" sz="9000" strike="noStrike" u="non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CONTACT US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56850" y="4511692"/>
            <a:ext cx="5089496" cy="471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86"/>
              </a:lnSpc>
              <a:spcBef>
                <a:spcPct val="0"/>
              </a:spcBef>
            </a:pPr>
            <a:r>
              <a:rPr lang="en-US" sz="2775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+123-456-7890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56850" y="5367238"/>
            <a:ext cx="5863151" cy="47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86"/>
              </a:lnSpc>
              <a:spcBef>
                <a:spcPct val="0"/>
              </a:spcBef>
            </a:pPr>
            <a:r>
              <a:rPr lang="en-US" sz="2775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www.agritech.com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56850" y="6232553"/>
            <a:ext cx="6581113" cy="471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86"/>
              </a:lnSpc>
              <a:spcBef>
                <a:spcPct val="0"/>
              </a:spcBef>
            </a:pPr>
            <a:r>
              <a:rPr lang="en-US" sz="277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SWIIS</a:t>
            </a:r>
            <a:r>
              <a:rPr lang="en-US" sz="2775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@AGRITECH.COM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956850" y="7104211"/>
            <a:ext cx="7767582" cy="958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86"/>
              </a:lnSpc>
              <a:spcBef>
                <a:spcPct val="0"/>
              </a:spcBef>
            </a:pPr>
            <a:r>
              <a:rPr lang="en-US" sz="277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 CASSANDRA, BEDWORTH PARK VEREENIGING</a:t>
            </a:r>
          </a:p>
        </p:txBody>
      </p:sp>
      <p:grpSp>
        <p:nvGrpSpPr>
          <p:cNvPr name="Group 22" id="22"/>
          <p:cNvGrpSpPr>
            <a:grpSpLocks noChangeAspect="true"/>
          </p:cNvGrpSpPr>
          <p:nvPr/>
        </p:nvGrpSpPr>
        <p:grpSpPr>
          <a:xfrm rot="1113911">
            <a:off x="13496503" y="4076934"/>
            <a:ext cx="4007989" cy="7930495"/>
            <a:chOff x="0" y="0"/>
            <a:chExt cx="2620010" cy="518414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6838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3"/>
              <a:stretch>
                <a:fillRect l="-142624" t="0" r="-142624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E2FF80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E2FF80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2FF80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2FF80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2FF80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2FF80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2FF80"/>
            </a:solid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145256" y="1184456"/>
            <a:ext cx="2653898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b="true" sz="15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SWIIS-Drone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293812" cy="500816"/>
          </a:xfrm>
          <a:custGeom>
            <a:avLst/>
            <a:gdLst/>
            <a:ahLst/>
            <a:cxnLst/>
            <a:rect r="r" b="b" t="t" l="l"/>
            <a:pathLst>
              <a:path h="500816" w="293812">
                <a:moveTo>
                  <a:pt x="0" y="0"/>
                </a:moveTo>
                <a:lnTo>
                  <a:pt x="293812" y="0"/>
                </a:lnTo>
                <a:lnTo>
                  <a:pt x="293812" y="500816"/>
                </a:lnTo>
                <a:lnTo>
                  <a:pt x="0" y="5008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56" y="0"/>
            <a:ext cx="18142744" cy="10287000"/>
          </a:xfrm>
          <a:custGeom>
            <a:avLst/>
            <a:gdLst/>
            <a:ahLst/>
            <a:cxnLst/>
            <a:rect r="r" b="b" t="t" l="l"/>
            <a:pathLst>
              <a:path h="10287000" w="18142744">
                <a:moveTo>
                  <a:pt x="0" y="0"/>
                </a:moveTo>
                <a:lnTo>
                  <a:pt x="18142744" y="0"/>
                </a:lnTo>
                <a:lnTo>
                  <a:pt x="1814274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8103" r="0" b="-5826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5256" y="1184456"/>
            <a:ext cx="2653898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b="true" sz="15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SWIIS-Drone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818069" y="3961461"/>
            <a:ext cx="11148286" cy="2113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486"/>
              </a:lnSpc>
              <a:spcBef>
                <a:spcPct val="0"/>
              </a:spcBef>
            </a:pPr>
            <a:r>
              <a:rPr lang="en-US" sz="1701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YOU!!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68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37702"/>
            <a:ext cx="293812" cy="500816"/>
          </a:xfrm>
          <a:custGeom>
            <a:avLst/>
            <a:gdLst/>
            <a:ahLst/>
            <a:cxnLst/>
            <a:rect r="r" b="b" t="t" l="l"/>
            <a:pathLst>
              <a:path h="500816" w="293812">
                <a:moveTo>
                  <a:pt x="0" y="0"/>
                </a:moveTo>
                <a:lnTo>
                  <a:pt x="293812" y="0"/>
                </a:lnTo>
                <a:lnTo>
                  <a:pt x="293812" y="500816"/>
                </a:lnTo>
                <a:lnTo>
                  <a:pt x="0" y="5008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22893" y="-3519810"/>
            <a:ext cx="10164950" cy="17326620"/>
          </a:xfrm>
          <a:custGeom>
            <a:avLst/>
            <a:gdLst/>
            <a:ahLst/>
            <a:cxnLst/>
            <a:rect r="r" b="b" t="t" l="l"/>
            <a:pathLst>
              <a:path h="17326620" w="10164950">
                <a:moveTo>
                  <a:pt x="0" y="0"/>
                </a:moveTo>
                <a:lnTo>
                  <a:pt x="10164950" y="0"/>
                </a:lnTo>
                <a:lnTo>
                  <a:pt x="10164950" y="17326620"/>
                </a:lnTo>
                <a:lnTo>
                  <a:pt x="0" y="173266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109299" y="0"/>
            <a:ext cx="8178701" cy="10287000"/>
            <a:chOff x="0" y="0"/>
            <a:chExt cx="1267095" cy="15937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67095" cy="1593725"/>
            </a:xfrm>
            <a:custGeom>
              <a:avLst/>
              <a:gdLst/>
              <a:ahLst/>
              <a:cxnLst/>
              <a:rect r="r" b="b" t="t" l="l"/>
              <a:pathLst>
                <a:path h="1593725" w="1267095">
                  <a:moveTo>
                    <a:pt x="0" y="0"/>
                  </a:moveTo>
                  <a:lnTo>
                    <a:pt x="1267095" y="0"/>
                  </a:lnTo>
                  <a:lnTo>
                    <a:pt x="1267095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6"/>
              <a:stretch>
                <a:fillRect l="-12888" t="0" r="-12888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9642057" y="-465583"/>
            <a:ext cx="934484" cy="11218166"/>
            <a:chOff x="0" y="0"/>
            <a:chExt cx="246119" cy="295457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6119" cy="2954579"/>
            </a:xfrm>
            <a:custGeom>
              <a:avLst/>
              <a:gdLst/>
              <a:ahLst/>
              <a:cxnLst/>
              <a:rect r="r" b="b" t="t" l="l"/>
              <a:pathLst>
                <a:path h="2954579" w="246119">
                  <a:moveTo>
                    <a:pt x="0" y="0"/>
                  </a:moveTo>
                  <a:lnTo>
                    <a:pt x="246119" y="0"/>
                  </a:lnTo>
                  <a:lnTo>
                    <a:pt x="246119" y="2954579"/>
                  </a:lnTo>
                  <a:lnTo>
                    <a:pt x="0" y="2954579"/>
                  </a:lnTo>
                  <a:close/>
                </a:path>
              </a:pathLst>
            </a:custGeom>
            <a:solidFill>
              <a:srgbClr val="FF754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46119" cy="29831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51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68944" y="4238149"/>
            <a:ext cx="8309581" cy="3461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Agriculture is one of the most water-dependent industries in the world, and inefficient irrigation is a major contributor to water wastage. Farmers face challenges such as unpredictable weather conditions and limited access to real-time crop health information. SWIIS was created to address these challenges by harnessing AI and machine learning technologies. With the ability to process vast amounts of data in real-time, SWIIS helps farmers make decisions that optimize water usage and improve crop outcomes, contributing to a more sustainable agricultural ecosystem.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854008"/>
            <a:ext cx="5550776" cy="1122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90"/>
              </a:lnSpc>
            </a:pPr>
            <a:r>
              <a:rPr lang="en-US" sz="9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BACKGROUND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6788" y="1135710"/>
            <a:ext cx="2653898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b="true" sz="15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SWIIS-Drone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68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35717" y="2216239"/>
            <a:ext cx="0" cy="6505727"/>
          </a:xfrm>
          <a:prstGeom prst="line">
            <a:avLst/>
          </a:prstGeom>
          <a:ln cap="rnd" w="38100">
            <a:solidFill>
              <a:srgbClr val="E2FF80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144000" y="1679905"/>
            <a:ext cx="2145335" cy="214533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  <a:ln w="95250" cap="sq">
              <a:solidFill>
                <a:srgbClr val="FF7542"/>
              </a:solidFill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9144000" y="4396435"/>
            <a:ext cx="2145335" cy="214533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95250" cap="sq">
              <a:solidFill>
                <a:srgbClr val="FF7542"/>
              </a:solidFill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9144000" y="7112965"/>
            <a:ext cx="2145335" cy="214533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  <a:ln w="95250" cap="sq">
              <a:solidFill>
                <a:srgbClr val="FF7542"/>
              </a:solidFill>
              <a:prstDash val="solid"/>
              <a:miter/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1028700"/>
            <a:ext cx="293812" cy="500816"/>
          </a:xfrm>
          <a:custGeom>
            <a:avLst/>
            <a:gdLst/>
            <a:ahLst/>
            <a:cxnLst/>
            <a:rect r="r" b="b" t="t" l="l"/>
            <a:pathLst>
              <a:path h="500816" w="293812">
                <a:moveTo>
                  <a:pt x="0" y="0"/>
                </a:moveTo>
                <a:lnTo>
                  <a:pt x="293812" y="0"/>
                </a:lnTo>
                <a:lnTo>
                  <a:pt x="293812" y="500816"/>
                </a:lnTo>
                <a:lnTo>
                  <a:pt x="0" y="5008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07658" y="4472635"/>
            <a:ext cx="6292152" cy="2560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90"/>
              </a:lnSpc>
            </a:pPr>
            <a:r>
              <a:rPr lang="en-US" sz="9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PROBLEM DEFINITION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509867" y="2293150"/>
            <a:ext cx="5749433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Farmers struggle with inconsistent irrigation due to a lack of accurate data on soil and weather conditions.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509867" y="7388910"/>
            <a:ext cx="6086611" cy="1842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39"/>
              </a:lnSpc>
            </a:pPr>
            <a:r>
              <a:rPr lang="en-US" sz="2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SWIIS addresses these problems by using data-driven recommendations to ensure accurate and timely irrigation, maximizing crop growth and minimizing water waste.</a:t>
            </a:r>
          </a:p>
          <a:p>
            <a:pPr algn="just">
              <a:lnSpc>
                <a:spcPts val="293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430969" y="1126708"/>
            <a:ext cx="2653898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b="true" sz="15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SWIIS-Drone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509867" y="4964691"/>
            <a:ext cx="6363361" cy="1580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94"/>
              </a:lnSpc>
            </a:pPr>
            <a:r>
              <a:rPr lang="en-US" sz="228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Inefficient irrigation can lead to wasted water, damaged crops, and decreased yields, which are detrimental to farm productivity.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68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8252" y="5143500"/>
            <a:ext cx="4588234" cy="4114800"/>
            <a:chOff x="0" y="0"/>
            <a:chExt cx="1208424" cy="10837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08424" cy="1083733"/>
            </a:xfrm>
            <a:custGeom>
              <a:avLst/>
              <a:gdLst/>
              <a:ahLst/>
              <a:cxnLst/>
              <a:rect r="r" b="b" t="t" l="l"/>
              <a:pathLst>
                <a:path h="1083733" w="1208424">
                  <a:moveTo>
                    <a:pt x="40496" y="0"/>
                  </a:moveTo>
                  <a:lnTo>
                    <a:pt x="1167928" y="0"/>
                  </a:lnTo>
                  <a:cubicBezTo>
                    <a:pt x="1178668" y="0"/>
                    <a:pt x="1188968" y="4267"/>
                    <a:pt x="1196563" y="11861"/>
                  </a:cubicBezTo>
                  <a:cubicBezTo>
                    <a:pt x="1204157" y="19456"/>
                    <a:pt x="1208424" y="29756"/>
                    <a:pt x="1208424" y="40496"/>
                  </a:cubicBezTo>
                  <a:lnTo>
                    <a:pt x="1208424" y="1043237"/>
                  </a:lnTo>
                  <a:cubicBezTo>
                    <a:pt x="1208424" y="1053977"/>
                    <a:pt x="1204157" y="1064278"/>
                    <a:pt x="1196563" y="1071872"/>
                  </a:cubicBezTo>
                  <a:cubicBezTo>
                    <a:pt x="1188968" y="1079467"/>
                    <a:pt x="1178668" y="1083733"/>
                    <a:pt x="1167928" y="1083733"/>
                  </a:cubicBezTo>
                  <a:lnTo>
                    <a:pt x="40496" y="1083733"/>
                  </a:lnTo>
                  <a:cubicBezTo>
                    <a:pt x="29756" y="1083733"/>
                    <a:pt x="19456" y="1079467"/>
                    <a:pt x="11861" y="1071872"/>
                  </a:cubicBezTo>
                  <a:cubicBezTo>
                    <a:pt x="4267" y="1064278"/>
                    <a:pt x="0" y="1053977"/>
                    <a:pt x="0" y="1043237"/>
                  </a:cubicBezTo>
                  <a:lnTo>
                    <a:pt x="0" y="40496"/>
                  </a:lnTo>
                  <a:cubicBezTo>
                    <a:pt x="0" y="29756"/>
                    <a:pt x="4267" y="19456"/>
                    <a:pt x="11861" y="11861"/>
                  </a:cubicBezTo>
                  <a:cubicBezTo>
                    <a:pt x="19456" y="4267"/>
                    <a:pt x="29756" y="0"/>
                    <a:pt x="40496" y="0"/>
                  </a:cubicBezTo>
                  <a:close/>
                </a:path>
              </a:pathLst>
            </a:custGeom>
            <a:solidFill>
              <a:srgbClr val="8CC34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208424" cy="1112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5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938604" y="3839735"/>
            <a:ext cx="2607530" cy="260753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  <a:ln w="95250" cap="sq">
              <a:solidFill>
                <a:srgbClr val="8CC342"/>
              </a:solidFill>
              <a:prstDash val="solid"/>
              <a:miter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9706682" y="-3519810"/>
            <a:ext cx="10164950" cy="17326620"/>
          </a:xfrm>
          <a:custGeom>
            <a:avLst/>
            <a:gdLst/>
            <a:ahLst/>
            <a:cxnLst/>
            <a:rect r="r" b="b" t="t" l="l"/>
            <a:pathLst>
              <a:path h="17326620" w="10164950">
                <a:moveTo>
                  <a:pt x="0" y="0"/>
                </a:moveTo>
                <a:lnTo>
                  <a:pt x="10164950" y="0"/>
                </a:lnTo>
                <a:lnTo>
                  <a:pt x="10164950" y="17326620"/>
                </a:lnTo>
                <a:lnTo>
                  <a:pt x="0" y="173266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108800" y="5143500"/>
            <a:ext cx="4588234" cy="4114800"/>
            <a:chOff x="0" y="0"/>
            <a:chExt cx="1208424" cy="10837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08424" cy="1083733"/>
            </a:xfrm>
            <a:custGeom>
              <a:avLst/>
              <a:gdLst/>
              <a:ahLst/>
              <a:cxnLst/>
              <a:rect r="r" b="b" t="t" l="l"/>
              <a:pathLst>
                <a:path h="1083733" w="1208424">
                  <a:moveTo>
                    <a:pt x="40496" y="0"/>
                  </a:moveTo>
                  <a:lnTo>
                    <a:pt x="1167928" y="0"/>
                  </a:lnTo>
                  <a:cubicBezTo>
                    <a:pt x="1178668" y="0"/>
                    <a:pt x="1188968" y="4267"/>
                    <a:pt x="1196563" y="11861"/>
                  </a:cubicBezTo>
                  <a:cubicBezTo>
                    <a:pt x="1204157" y="19456"/>
                    <a:pt x="1208424" y="29756"/>
                    <a:pt x="1208424" y="40496"/>
                  </a:cubicBezTo>
                  <a:lnTo>
                    <a:pt x="1208424" y="1043237"/>
                  </a:lnTo>
                  <a:cubicBezTo>
                    <a:pt x="1208424" y="1053977"/>
                    <a:pt x="1204157" y="1064278"/>
                    <a:pt x="1196563" y="1071872"/>
                  </a:cubicBezTo>
                  <a:cubicBezTo>
                    <a:pt x="1188968" y="1079467"/>
                    <a:pt x="1178668" y="1083733"/>
                    <a:pt x="1167928" y="1083733"/>
                  </a:cubicBezTo>
                  <a:lnTo>
                    <a:pt x="40496" y="1083733"/>
                  </a:lnTo>
                  <a:cubicBezTo>
                    <a:pt x="29756" y="1083733"/>
                    <a:pt x="19456" y="1079467"/>
                    <a:pt x="11861" y="1071872"/>
                  </a:cubicBezTo>
                  <a:cubicBezTo>
                    <a:pt x="4267" y="1064278"/>
                    <a:pt x="0" y="1053977"/>
                    <a:pt x="0" y="1043237"/>
                  </a:cubicBezTo>
                  <a:lnTo>
                    <a:pt x="0" y="40496"/>
                  </a:lnTo>
                  <a:cubicBezTo>
                    <a:pt x="0" y="29756"/>
                    <a:pt x="4267" y="19456"/>
                    <a:pt x="11861" y="11861"/>
                  </a:cubicBezTo>
                  <a:cubicBezTo>
                    <a:pt x="19456" y="4267"/>
                    <a:pt x="29756" y="0"/>
                    <a:pt x="40496" y="0"/>
                  </a:cubicBezTo>
                  <a:close/>
                </a:path>
              </a:pathLst>
            </a:custGeom>
            <a:solidFill>
              <a:srgbClr val="8CC34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208424" cy="1112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51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099152" y="3839735"/>
            <a:ext cx="2607530" cy="260753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w="95250" cap="sq">
              <a:solidFill>
                <a:srgbClr val="8CC342"/>
              </a:solidFill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11269347" y="5143500"/>
            <a:ext cx="4588234" cy="4114800"/>
            <a:chOff x="0" y="0"/>
            <a:chExt cx="1208424" cy="108373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08424" cy="1083733"/>
            </a:xfrm>
            <a:custGeom>
              <a:avLst/>
              <a:gdLst/>
              <a:ahLst/>
              <a:cxnLst/>
              <a:rect r="r" b="b" t="t" l="l"/>
              <a:pathLst>
                <a:path h="1083733" w="1208424">
                  <a:moveTo>
                    <a:pt x="40496" y="0"/>
                  </a:moveTo>
                  <a:lnTo>
                    <a:pt x="1167928" y="0"/>
                  </a:lnTo>
                  <a:cubicBezTo>
                    <a:pt x="1178668" y="0"/>
                    <a:pt x="1188968" y="4267"/>
                    <a:pt x="1196563" y="11861"/>
                  </a:cubicBezTo>
                  <a:cubicBezTo>
                    <a:pt x="1204157" y="19456"/>
                    <a:pt x="1208424" y="29756"/>
                    <a:pt x="1208424" y="40496"/>
                  </a:cubicBezTo>
                  <a:lnTo>
                    <a:pt x="1208424" y="1043237"/>
                  </a:lnTo>
                  <a:cubicBezTo>
                    <a:pt x="1208424" y="1053977"/>
                    <a:pt x="1204157" y="1064278"/>
                    <a:pt x="1196563" y="1071872"/>
                  </a:cubicBezTo>
                  <a:cubicBezTo>
                    <a:pt x="1188968" y="1079467"/>
                    <a:pt x="1178668" y="1083733"/>
                    <a:pt x="1167928" y="1083733"/>
                  </a:cubicBezTo>
                  <a:lnTo>
                    <a:pt x="40496" y="1083733"/>
                  </a:lnTo>
                  <a:cubicBezTo>
                    <a:pt x="29756" y="1083733"/>
                    <a:pt x="19456" y="1079467"/>
                    <a:pt x="11861" y="1071872"/>
                  </a:cubicBezTo>
                  <a:cubicBezTo>
                    <a:pt x="4267" y="1064278"/>
                    <a:pt x="0" y="1053977"/>
                    <a:pt x="0" y="1043237"/>
                  </a:cubicBezTo>
                  <a:lnTo>
                    <a:pt x="0" y="40496"/>
                  </a:lnTo>
                  <a:cubicBezTo>
                    <a:pt x="0" y="29756"/>
                    <a:pt x="4267" y="19456"/>
                    <a:pt x="11861" y="11861"/>
                  </a:cubicBezTo>
                  <a:cubicBezTo>
                    <a:pt x="19456" y="4267"/>
                    <a:pt x="29756" y="0"/>
                    <a:pt x="40496" y="0"/>
                  </a:cubicBezTo>
                  <a:close/>
                </a:path>
              </a:pathLst>
            </a:custGeom>
            <a:solidFill>
              <a:srgbClr val="8CC34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1208424" cy="1112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51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259699" y="3839735"/>
            <a:ext cx="2607530" cy="260753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  <a:ln w="95250" cap="sq">
              <a:solidFill>
                <a:srgbClr val="8CC342"/>
              </a:solidFill>
              <a:prstDash val="solid"/>
              <a:miter/>
            </a:ln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028700" y="1037702"/>
            <a:ext cx="293812" cy="500816"/>
          </a:xfrm>
          <a:custGeom>
            <a:avLst/>
            <a:gdLst/>
            <a:ahLst/>
            <a:cxnLst/>
            <a:rect r="r" b="b" t="t" l="l"/>
            <a:pathLst>
              <a:path h="500816" w="293812">
                <a:moveTo>
                  <a:pt x="0" y="0"/>
                </a:moveTo>
                <a:lnTo>
                  <a:pt x="293812" y="0"/>
                </a:lnTo>
                <a:lnTo>
                  <a:pt x="293812" y="500816"/>
                </a:lnTo>
                <a:lnTo>
                  <a:pt x="0" y="5008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273926" y="6577928"/>
            <a:ext cx="3936886" cy="2783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Water conservation through efficient irrigation.</a:t>
            </a:r>
          </a:p>
          <a:p>
            <a:pPr algn="just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Healthier crops and higher yields.</a:t>
            </a:r>
          </a:p>
          <a:p>
            <a:pPr algn="just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Reduced manual intervention, saving time and effort.</a:t>
            </a:r>
          </a:p>
          <a:p>
            <a:pPr algn="just" marL="367029" indent="-183514" lvl="1">
              <a:lnSpc>
                <a:spcPts val="2379"/>
              </a:lnSpc>
              <a:buFont typeface="Arial"/>
              <a:buChar char="•"/>
            </a:pPr>
            <a:r>
              <a:rPr lang="en-US" sz="1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Supports a more efficient and sustainable agricultural process.</a:t>
            </a:r>
          </a:p>
          <a:p>
            <a:pPr algn="just">
              <a:lnSpc>
                <a:spcPts val="2519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6931294" y="1276350"/>
            <a:ext cx="5550776" cy="2160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90"/>
              </a:lnSpc>
            </a:pPr>
            <a:r>
              <a:rPr lang="en-US" sz="9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PROJECT SERVICES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112750" y="3689449"/>
            <a:ext cx="2259239" cy="805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5"/>
              </a:lnSpc>
            </a:pPr>
            <a:r>
              <a:rPr lang="en-US" b="true" sz="326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BENEFITS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434474" y="6577928"/>
            <a:ext cx="3936886" cy="219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Enhance crop management through data-driven irrigation.</a:t>
            </a:r>
          </a:p>
          <a:p>
            <a:pPr algn="just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Minimize water consumption while maximizing crop yield.</a:t>
            </a:r>
          </a:p>
          <a:p>
            <a:pPr algn="just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Automate irrigation to reduce labor.</a:t>
            </a:r>
          </a:p>
          <a:p>
            <a:pPr algn="just">
              <a:lnSpc>
                <a:spcPts val="2519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6903338" y="3536551"/>
            <a:ext cx="2803344" cy="957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5"/>
              </a:lnSpc>
            </a:pPr>
            <a:r>
              <a:rPr lang="en-US" b="true" sz="326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OBJECTIVES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595021" y="6577928"/>
            <a:ext cx="3936886" cy="219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Increased productivity through better crop yields.</a:t>
            </a:r>
          </a:p>
          <a:p>
            <a:pPr algn="just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Water usage efficiency: Target a 20% reduction.</a:t>
            </a:r>
          </a:p>
          <a:p>
            <a:pPr algn="just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Automation: Reducing manual labor in the irrigation process.</a:t>
            </a:r>
          </a:p>
          <a:p>
            <a:pPr algn="just">
              <a:lnSpc>
                <a:spcPts val="2519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1634412" y="3689449"/>
            <a:ext cx="3858103" cy="1446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5"/>
              </a:lnSpc>
            </a:pPr>
            <a:r>
              <a:rPr lang="en-US" b="true" sz="326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SUCCESS CRITERIA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5256" y="1184456"/>
            <a:ext cx="2653898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b="true" sz="15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SWIIS-Drone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68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8252" y="5143500"/>
            <a:ext cx="4588234" cy="4114800"/>
            <a:chOff x="0" y="0"/>
            <a:chExt cx="1208424" cy="10837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08424" cy="1083733"/>
            </a:xfrm>
            <a:custGeom>
              <a:avLst/>
              <a:gdLst/>
              <a:ahLst/>
              <a:cxnLst/>
              <a:rect r="r" b="b" t="t" l="l"/>
              <a:pathLst>
                <a:path h="1083733" w="1208424">
                  <a:moveTo>
                    <a:pt x="40496" y="0"/>
                  </a:moveTo>
                  <a:lnTo>
                    <a:pt x="1167928" y="0"/>
                  </a:lnTo>
                  <a:cubicBezTo>
                    <a:pt x="1178668" y="0"/>
                    <a:pt x="1188968" y="4267"/>
                    <a:pt x="1196563" y="11861"/>
                  </a:cubicBezTo>
                  <a:cubicBezTo>
                    <a:pt x="1204157" y="19456"/>
                    <a:pt x="1208424" y="29756"/>
                    <a:pt x="1208424" y="40496"/>
                  </a:cubicBezTo>
                  <a:lnTo>
                    <a:pt x="1208424" y="1043237"/>
                  </a:lnTo>
                  <a:cubicBezTo>
                    <a:pt x="1208424" y="1053977"/>
                    <a:pt x="1204157" y="1064278"/>
                    <a:pt x="1196563" y="1071872"/>
                  </a:cubicBezTo>
                  <a:cubicBezTo>
                    <a:pt x="1188968" y="1079467"/>
                    <a:pt x="1178668" y="1083733"/>
                    <a:pt x="1167928" y="1083733"/>
                  </a:cubicBezTo>
                  <a:lnTo>
                    <a:pt x="40496" y="1083733"/>
                  </a:lnTo>
                  <a:cubicBezTo>
                    <a:pt x="29756" y="1083733"/>
                    <a:pt x="19456" y="1079467"/>
                    <a:pt x="11861" y="1071872"/>
                  </a:cubicBezTo>
                  <a:cubicBezTo>
                    <a:pt x="4267" y="1064278"/>
                    <a:pt x="0" y="1053977"/>
                    <a:pt x="0" y="1043237"/>
                  </a:cubicBezTo>
                  <a:lnTo>
                    <a:pt x="0" y="40496"/>
                  </a:lnTo>
                  <a:cubicBezTo>
                    <a:pt x="0" y="29756"/>
                    <a:pt x="4267" y="19456"/>
                    <a:pt x="11861" y="11861"/>
                  </a:cubicBezTo>
                  <a:cubicBezTo>
                    <a:pt x="19456" y="4267"/>
                    <a:pt x="29756" y="0"/>
                    <a:pt x="40496" y="0"/>
                  </a:cubicBezTo>
                  <a:close/>
                </a:path>
              </a:pathLst>
            </a:custGeom>
            <a:solidFill>
              <a:srgbClr val="8CC34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208424" cy="1112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5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938604" y="3839735"/>
            <a:ext cx="2607530" cy="260753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  <a:ln w="95250" cap="sq">
              <a:solidFill>
                <a:srgbClr val="8CC342"/>
              </a:solidFill>
              <a:prstDash val="solid"/>
              <a:miter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9706682" y="-3519810"/>
            <a:ext cx="10164950" cy="17326620"/>
          </a:xfrm>
          <a:custGeom>
            <a:avLst/>
            <a:gdLst/>
            <a:ahLst/>
            <a:cxnLst/>
            <a:rect r="r" b="b" t="t" l="l"/>
            <a:pathLst>
              <a:path h="17326620" w="10164950">
                <a:moveTo>
                  <a:pt x="0" y="0"/>
                </a:moveTo>
                <a:lnTo>
                  <a:pt x="10164950" y="0"/>
                </a:lnTo>
                <a:lnTo>
                  <a:pt x="10164950" y="17326620"/>
                </a:lnTo>
                <a:lnTo>
                  <a:pt x="0" y="173266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108800" y="5143500"/>
            <a:ext cx="4588234" cy="4114800"/>
            <a:chOff x="0" y="0"/>
            <a:chExt cx="1208424" cy="10837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08424" cy="1083733"/>
            </a:xfrm>
            <a:custGeom>
              <a:avLst/>
              <a:gdLst/>
              <a:ahLst/>
              <a:cxnLst/>
              <a:rect r="r" b="b" t="t" l="l"/>
              <a:pathLst>
                <a:path h="1083733" w="1208424">
                  <a:moveTo>
                    <a:pt x="40496" y="0"/>
                  </a:moveTo>
                  <a:lnTo>
                    <a:pt x="1167928" y="0"/>
                  </a:lnTo>
                  <a:cubicBezTo>
                    <a:pt x="1178668" y="0"/>
                    <a:pt x="1188968" y="4267"/>
                    <a:pt x="1196563" y="11861"/>
                  </a:cubicBezTo>
                  <a:cubicBezTo>
                    <a:pt x="1204157" y="19456"/>
                    <a:pt x="1208424" y="29756"/>
                    <a:pt x="1208424" y="40496"/>
                  </a:cubicBezTo>
                  <a:lnTo>
                    <a:pt x="1208424" y="1043237"/>
                  </a:lnTo>
                  <a:cubicBezTo>
                    <a:pt x="1208424" y="1053977"/>
                    <a:pt x="1204157" y="1064278"/>
                    <a:pt x="1196563" y="1071872"/>
                  </a:cubicBezTo>
                  <a:cubicBezTo>
                    <a:pt x="1188968" y="1079467"/>
                    <a:pt x="1178668" y="1083733"/>
                    <a:pt x="1167928" y="1083733"/>
                  </a:cubicBezTo>
                  <a:lnTo>
                    <a:pt x="40496" y="1083733"/>
                  </a:lnTo>
                  <a:cubicBezTo>
                    <a:pt x="29756" y="1083733"/>
                    <a:pt x="19456" y="1079467"/>
                    <a:pt x="11861" y="1071872"/>
                  </a:cubicBezTo>
                  <a:cubicBezTo>
                    <a:pt x="4267" y="1064278"/>
                    <a:pt x="0" y="1053977"/>
                    <a:pt x="0" y="1043237"/>
                  </a:cubicBezTo>
                  <a:lnTo>
                    <a:pt x="0" y="40496"/>
                  </a:lnTo>
                  <a:cubicBezTo>
                    <a:pt x="0" y="29756"/>
                    <a:pt x="4267" y="19456"/>
                    <a:pt x="11861" y="11861"/>
                  </a:cubicBezTo>
                  <a:cubicBezTo>
                    <a:pt x="19456" y="4267"/>
                    <a:pt x="29756" y="0"/>
                    <a:pt x="40496" y="0"/>
                  </a:cubicBezTo>
                  <a:close/>
                </a:path>
              </a:pathLst>
            </a:custGeom>
            <a:solidFill>
              <a:srgbClr val="8CC34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208424" cy="1112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51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099152" y="3839735"/>
            <a:ext cx="2607530" cy="260753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w="95250" cap="sq">
              <a:solidFill>
                <a:srgbClr val="8CC342"/>
              </a:solidFill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11269347" y="5143500"/>
            <a:ext cx="4588234" cy="4114800"/>
            <a:chOff x="0" y="0"/>
            <a:chExt cx="1208424" cy="108373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08424" cy="1083733"/>
            </a:xfrm>
            <a:custGeom>
              <a:avLst/>
              <a:gdLst/>
              <a:ahLst/>
              <a:cxnLst/>
              <a:rect r="r" b="b" t="t" l="l"/>
              <a:pathLst>
                <a:path h="1083733" w="1208424">
                  <a:moveTo>
                    <a:pt x="40496" y="0"/>
                  </a:moveTo>
                  <a:lnTo>
                    <a:pt x="1167928" y="0"/>
                  </a:lnTo>
                  <a:cubicBezTo>
                    <a:pt x="1178668" y="0"/>
                    <a:pt x="1188968" y="4267"/>
                    <a:pt x="1196563" y="11861"/>
                  </a:cubicBezTo>
                  <a:cubicBezTo>
                    <a:pt x="1204157" y="19456"/>
                    <a:pt x="1208424" y="29756"/>
                    <a:pt x="1208424" y="40496"/>
                  </a:cubicBezTo>
                  <a:lnTo>
                    <a:pt x="1208424" y="1043237"/>
                  </a:lnTo>
                  <a:cubicBezTo>
                    <a:pt x="1208424" y="1053977"/>
                    <a:pt x="1204157" y="1064278"/>
                    <a:pt x="1196563" y="1071872"/>
                  </a:cubicBezTo>
                  <a:cubicBezTo>
                    <a:pt x="1188968" y="1079467"/>
                    <a:pt x="1178668" y="1083733"/>
                    <a:pt x="1167928" y="1083733"/>
                  </a:cubicBezTo>
                  <a:lnTo>
                    <a:pt x="40496" y="1083733"/>
                  </a:lnTo>
                  <a:cubicBezTo>
                    <a:pt x="29756" y="1083733"/>
                    <a:pt x="19456" y="1079467"/>
                    <a:pt x="11861" y="1071872"/>
                  </a:cubicBezTo>
                  <a:cubicBezTo>
                    <a:pt x="4267" y="1064278"/>
                    <a:pt x="0" y="1053977"/>
                    <a:pt x="0" y="1043237"/>
                  </a:cubicBezTo>
                  <a:lnTo>
                    <a:pt x="0" y="40496"/>
                  </a:lnTo>
                  <a:cubicBezTo>
                    <a:pt x="0" y="29756"/>
                    <a:pt x="4267" y="19456"/>
                    <a:pt x="11861" y="11861"/>
                  </a:cubicBezTo>
                  <a:cubicBezTo>
                    <a:pt x="19456" y="4267"/>
                    <a:pt x="29756" y="0"/>
                    <a:pt x="40496" y="0"/>
                  </a:cubicBezTo>
                  <a:close/>
                </a:path>
              </a:pathLst>
            </a:custGeom>
            <a:solidFill>
              <a:srgbClr val="8CC34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1208424" cy="1112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51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259699" y="3839735"/>
            <a:ext cx="2607530" cy="260753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25000" t="0" r="-25000" b="0"/>
              </a:stretch>
            </a:blipFill>
            <a:ln w="95250" cap="sq">
              <a:solidFill>
                <a:srgbClr val="8CC342"/>
              </a:solidFill>
              <a:prstDash val="solid"/>
              <a:miter/>
            </a:ln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028700" y="1037702"/>
            <a:ext cx="293812" cy="500816"/>
          </a:xfrm>
          <a:custGeom>
            <a:avLst/>
            <a:gdLst/>
            <a:ahLst/>
            <a:cxnLst/>
            <a:rect r="r" b="b" t="t" l="l"/>
            <a:pathLst>
              <a:path h="500816" w="293812">
                <a:moveTo>
                  <a:pt x="0" y="0"/>
                </a:moveTo>
                <a:lnTo>
                  <a:pt x="293812" y="0"/>
                </a:lnTo>
                <a:lnTo>
                  <a:pt x="293812" y="500816"/>
                </a:lnTo>
                <a:lnTo>
                  <a:pt x="0" y="5008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273926" y="6577928"/>
            <a:ext cx="3936886" cy="3116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Hardware: Drones with cameras and environmental sensors.</a:t>
            </a:r>
          </a:p>
          <a:p>
            <a:pPr algn="just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Software: AI models for data analysis and prediction.</a:t>
            </a:r>
          </a:p>
          <a:p>
            <a:pPr algn="just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Data: Real-time weather, soil moisture, and crop health metrics.</a:t>
            </a:r>
          </a:p>
          <a:p>
            <a:pPr algn="just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just">
              <a:lnSpc>
                <a:spcPts val="2519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6931294" y="1276350"/>
            <a:ext cx="5550776" cy="2160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90"/>
              </a:lnSpc>
            </a:pPr>
            <a:r>
              <a:rPr lang="en-US" sz="9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PROJECT FACTORS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23340" y="3689449"/>
            <a:ext cx="3438059" cy="1207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5"/>
              </a:lnSpc>
            </a:pPr>
            <a:r>
              <a:rPr lang="en-US" b="true" sz="326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REQUIREMENTS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434474" y="6561565"/>
            <a:ext cx="3936886" cy="3135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High initial investment for drones and AI system development.</a:t>
            </a:r>
          </a:p>
          <a:p>
            <a:pPr algn="just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Availability and accuracy of data for model training.</a:t>
            </a:r>
          </a:p>
          <a:p>
            <a:pPr algn="just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Environmental factors, such as extreme weather, affecting drone operations</a:t>
            </a:r>
          </a:p>
          <a:p>
            <a:pPr algn="just">
              <a:lnSpc>
                <a:spcPts val="2519"/>
              </a:lnSpc>
            </a:pPr>
          </a:p>
          <a:p>
            <a:pPr algn="just">
              <a:lnSpc>
                <a:spcPts val="2519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6732230" y="3536551"/>
            <a:ext cx="3145560" cy="1081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5"/>
              </a:lnSpc>
            </a:pPr>
            <a:r>
              <a:rPr lang="en-US" b="true" sz="326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CONSTRAINTS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731516" y="6409165"/>
            <a:ext cx="3995123" cy="3042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72777" indent="-186389" lvl="1">
              <a:lnSpc>
                <a:spcPts val="2417"/>
              </a:lnSpc>
              <a:buFont typeface="Arial"/>
              <a:buChar char="•"/>
            </a:pPr>
            <a:r>
              <a:rPr lang="en-US" sz="172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Technical risks: Drone malfunctions and communication failures.</a:t>
            </a:r>
          </a:p>
          <a:p>
            <a:pPr algn="just" marL="372777" indent="-186389" lvl="1">
              <a:lnSpc>
                <a:spcPts val="2417"/>
              </a:lnSpc>
              <a:buFont typeface="Arial"/>
              <a:buChar char="•"/>
            </a:pPr>
            <a:r>
              <a:rPr lang="en-US" sz="172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Data security: Unauthorized access to sensitive information.</a:t>
            </a:r>
          </a:p>
          <a:p>
            <a:pPr algn="just" marL="372777" indent="-186389" lvl="1">
              <a:lnSpc>
                <a:spcPts val="2417"/>
              </a:lnSpc>
              <a:buFont typeface="Arial"/>
              <a:buChar char="•"/>
            </a:pPr>
            <a:r>
              <a:rPr lang="en-US" sz="172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Regulatory risks: Compliance with aviation and environmental laws</a:t>
            </a:r>
          </a:p>
          <a:p>
            <a:pPr algn="just">
              <a:lnSpc>
                <a:spcPts val="2417"/>
              </a:lnSpc>
            </a:pPr>
          </a:p>
          <a:p>
            <a:pPr algn="just">
              <a:lnSpc>
                <a:spcPts val="2417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2872260" y="3689449"/>
            <a:ext cx="1382408" cy="648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5"/>
              </a:lnSpc>
            </a:pPr>
            <a:r>
              <a:rPr lang="en-US" b="true" sz="326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RISKS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5256" y="1184456"/>
            <a:ext cx="2653898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b="true" sz="15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SWIIS-Drone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FF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06242" y="-3519810"/>
            <a:ext cx="10164950" cy="17326620"/>
          </a:xfrm>
          <a:custGeom>
            <a:avLst/>
            <a:gdLst/>
            <a:ahLst/>
            <a:cxnLst/>
            <a:rect r="r" b="b" t="t" l="l"/>
            <a:pathLst>
              <a:path h="17326620" w="10164950">
                <a:moveTo>
                  <a:pt x="0" y="0"/>
                </a:moveTo>
                <a:lnTo>
                  <a:pt x="10164950" y="0"/>
                </a:lnTo>
                <a:lnTo>
                  <a:pt x="10164950" y="17326620"/>
                </a:lnTo>
                <a:lnTo>
                  <a:pt x="0" y="17326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105400"/>
            <a:ext cx="7061764" cy="499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59"/>
              </a:lnSpc>
            </a:pPr>
            <a:r>
              <a:rPr lang="en-US" sz="1899">
                <a:solidFill>
                  <a:srgbClr val="006838"/>
                </a:solidFill>
                <a:latin typeface="Montserrat"/>
                <a:ea typeface="Montserrat"/>
                <a:cs typeface="Montserrat"/>
                <a:sym typeface="Montserrat"/>
              </a:rPr>
              <a:t>Tools:</a:t>
            </a:r>
          </a:p>
          <a:p>
            <a:pPr algn="just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6838"/>
                </a:solidFill>
                <a:latin typeface="Montserrat"/>
                <a:ea typeface="Montserrat"/>
                <a:cs typeface="Montserrat"/>
                <a:sym typeface="Montserrat"/>
              </a:rPr>
              <a:t>Drones</a:t>
            </a:r>
            <a:r>
              <a:rPr lang="en-US" sz="1899">
                <a:solidFill>
                  <a:srgbClr val="006838"/>
                </a:solidFill>
                <a:latin typeface="Montserrat"/>
                <a:ea typeface="Montserrat"/>
                <a:cs typeface="Montserrat"/>
                <a:sym typeface="Montserrat"/>
              </a:rPr>
              <a:t> equipped with high-definition cameras and sensors for field monitoring.</a:t>
            </a:r>
          </a:p>
          <a:p>
            <a:pPr algn="just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6838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 frameworks such as TensorFlow and PyTorch for data analysis and model training.</a:t>
            </a:r>
          </a:p>
          <a:p>
            <a:pPr algn="just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6838"/>
                </a:solidFill>
                <a:latin typeface="Montserrat"/>
                <a:ea typeface="Montserrat"/>
                <a:cs typeface="Montserrat"/>
                <a:sym typeface="Montserrat"/>
              </a:rPr>
              <a:t>Weather and soil data APIs for real-time environmental monitoring.</a:t>
            </a:r>
          </a:p>
          <a:p>
            <a:pPr algn="just">
              <a:lnSpc>
                <a:spcPts val="2659"/>
              </a:lnSpc>
            </a:pPr>
            <a:r>
              <a:rPr lang="en-US" sz="1899">
                <a:solidFill>
                  <a:srgbClr val="006838"/>
                </a:solidFill>
                <a:latin typeface="Montserrat"/>
                <a:ea typeface="Montserrat"/>
                <a:cs typeface="Montserrat"/>
                <a:sym typeface="Montserrat"/>
              </a:rPr>
              <a:t>Techniques:</a:t>
            </a:r>
          </a:p>
          <a:p>
            <a:pPr algn="just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6838"/>
                </a:solidFill>
                <a:latin typeface="Montserrat"/>
                <a:ea typeface="Montserrat"/>
                <a:cs typeface="Montserrat"/>
                <a:sym typeface="Montserrat"/>
              </a:rPr>
              <a:t>Deep learning for image recognition and data prediction.</a:t>
            </a:r>
          </a:p>
          <a:p>
            <a:pPr algn="just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6838"/>
                </a:solidFill>
                <a:latin typeface="Montserrat"/>
                <a:ea typeface="Montserrat"/>
                <a:cs typeface="Montserrat"/>
                <a:sym typeface="Montserrat"/>
              </a:rPr>
              <a:t>Reinforcement learning for route optimization and decision-making.</a:t>
            </a:r>
          </a:p>
          <a:p>
            <a:pPr algn="just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6838"/>
                </a:solidFill>
                <a:latin typeface="Montserrat"/>
                <a:ea typeface="Montserrat"/>
                <a:cs typeface="Montserrat"/>
                <a:sym typeface="Montserrat"/>
              </a:rPr>
              <a:t>Time-series forecasting for predicting weather and soil moisture trends</a:t>
            </a:r>
          </a:p>
          <a:p>
            <a:pPr algn="just">
              <a:lnSpc>
                <a:spcPts val="265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583180"/>
            <a:ext cx="6769154" cy="2560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90"/>
              </a:lnSpc>
              <a:spcBef>
                <a:spcPct val="0"/>
              </a:spcBef>
            </a:pPr>
            <a:r>
              <a:rPr lang="en-US" sz="9000">
                <a:solidFill>
                  <a:srgbClr val="006838"/>
                </a:solidFill>
                <a:latin typeface="Anton"/>
                <a:ea typeface="Anton"/>
                <a:cs typeface="Anton"/>
                <a:sym typeface="Anton"/>
              </a:rPr>
              <a:t>TOOLS AND TECHNIQUES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38998" y="1028700"/>
            <a:ext cx="293812" cy="500816"/>
          </a:xfrm>
          <a:custGeom>
            <a:avLst/>
            <a:gdLst/>
            <a:ahLst/>
            <a:cxnLst/>
            <a:rect r="r" b="b" t="t" l="l"/>
            <a:pathLst>
              <a:path h="500816" w="293812">
                <a:moveTo>
                  <a:pt x="0" y="0"/>
                </a:moveTo>
                <a:lnTo>
                  <a:pt x="293812" y="0"/>
                </a:lnTo>
                <a:lnTo>
                  <a:pt x="293812" y="500816"/>
                </a:lnTo>
                <a:lnTo>
                  <a:pt x="0" y="5008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144000" y="0"/>
            <a:ext cx="8178701" cy="10287000"/>
            <a:chOff x="0" y="0"/>
            <a:chExt cx="1267095" cy="15937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67095" cy="1593725"/>
            </a:xfrm>
            <a:custGeom>
              <a:avLst/>
              <a:gdLst/>
              <a:ahLst/>
              <a:cxnLst/>
              <a:rect r="r" b="b" t="t" l="l"/>
              <a:pathLst>
                <a:path h="1593725" w="1267095">
                  <a:moveTo>
                    <a:pt x="0" y="0"/>
                  </a:moveTo>
                  <a:lnTo>
                    <a:pt x="1267095" y="0"/>
                  </a:lnTo>
                  <a:lnTo>
                    <a:pt x="1267095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6"/>
              <a:stretch>
                <a:fillRect l="-44333" t="0" r="-44333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7259300" y="-465583"/>
            <a:ext cx="1386679" cy="11218166"/>
            <a:chOff x="0" y="0"/>
            <a:chExt cx="365216" cy="295457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5216" cy="2954579"/>
            </a:xfrm>
            <a:custGeom>
              <a:avLst/>
              <a:gdLst/>
              <a:ahLst/>
              <a:cxnLst/>
              <a:rect r="r" b="b" t="t" l="l"/>
              <a:pathLst>
                <a:path h="2954579" w="365216">
                  <a:moveTo>
                    <a:pt x="0" y="0"/>
                  </a:moveTo>
                  <a:lnTo>
                    <a:pt x="365216" y="0"/>
                  </a:lnTo>
                  <a:lnTo>
                    <a:pt x="365216" y="2954579"/>
                  </a:lnTo>
                  <a:lnTo>
                    <a:pt x="0" y="2954579"/>
                  </a:lnTo>
                  <a:close/>
                </a:path>
              </a:pathLst>
            </a:custGeom>
            <a:solidFill>
              <a:srgbClr val="FF754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365216" cy="29831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51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45256" y="1184456"/>
            <a:ext cx="2653898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b="true" sz="1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SWIIS-Drone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68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50937" y="922276"/>
            <a:ext cx="4408363" cy="440836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94544" y="19869"/>
                  </a:moveTo>
                  <a:lnTo>
                    <a:pt x="792931" y="218256"/>
                  </a:lnTo>
                  <a:cubicBezTo>
                    <a:pt x="805653" y="230978"/>
                    <a:pt x="812800" y="248233"/>
                    <a:pt x="812800" y="266224"/>
                  </a:cubicBezTo>
                  <a:lnTo>
                    <a:pt x="812800" y="546576"/>
                  </a:lnTo>
                  <a:cubicBezTo>
                    <a:pt x="812800" y="564567"/>
                    <a:pt x="805653" y="581822"/>
                    <a:pt x="792931" y="594544"/>
                  </a:cubicBezTo>
                  <a:lnTo>
                    <a:pt x="594544" y="792931"/>
                  </a:lnTo>
                  <a:cubicBezTo>
                    <a:pt x="581822" y="805653"/>
                    <a:pt x="564567" y="812800"/>
                    <a:pt x="546576" y="812800"/>
                  </a:cubicBezTo>
                  <a:lnTo>
                    <a:pt x="266224" y="812800"/>
                  </a:lnTo>
                  <a:cubicBezTo>
                    <a:pt x="248233" y="812800"/>
                    <a:pt x="230978" y="805653"/>
                    <a:pt x="218256" y="792931"/>
                  </a:cubicBezTo>
                  <a:lnTo>
                    <a:pt x="19869" y="594544"/>
                  </a:lnTo>
                  <a:cubicBezTo>
                    <a:pt x="7147" y="581822"/>
                    <a:pt x="0" y="564567"/>
                    <a:pt x="0" y="546576"/>
                  </a:cubicBezTo>
                  <a:lnTo>
                    <a:pt x="0" y="266224"/>
                  </a:lnTo>
                  <a:cubicBezTo>
                    <a:pt x="0" y="248233"/>
                    <a:pt x="7147" y="230978"/>
                    <a:pt x="19869" y="218256"/>
                  </a:cubicBezTo>
                  <a:lnTo>
                    <a:pt x="218256" y="19869"/>
                  </a:lnTo>
                  <a:cubicBezTo>
                    <a:pt x="230978" y="7147"/>
                    <a:pt x="248233" y="0"/>
                    <a:pt x="266224" y="0"/>
                  </a:cubicBezTo>
                  <a:lnTo>
                    <a:pt x="546576" y="0"/>
                  </a:lnTo>
                  <a:cubicBezTo>
                    <a:pt x="564567" y="0"/>
                    <a:pt x="581822" y="7147"/>
                    <a:pt x="594544" y="19869"/>
                  </a:cubicBezTo>
                  <a:close/>
                </a:path>
              </a:pathLst>
            </a:custGeom>
            <a:blipFill>
              <a:blip r:embed="rId2"/>
              <a:stretch>
                <a:fillRect l="-10422" t="0" r="-10422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892081" y="-3519810"/>
            <a:ext cx="10164950" cy="17326620"/>
          </a:xfrm>
          <a:custGeom>
            <a:avLst/>
            <a:gdLst/>
            <a:ahLst/>
            <a:cxnLst/>
            <a:rect r="r" b="b" t="t" l="l"/>
            <a:pathLst>
              <a:path h="17326620" w="10164950">
                <a:moveTo>
                  <a:pt x="0" y="0"/>
                </a:moveTo>
                <a:lnTo>
                  <a:pt x="10164950" y="0"/>
                </a:lnTo>
                <a:lnTo>
                  <a:pt x="10164950" y="17326620"/>
                </a:lnTo>
                <a:lnTo>
                  <a:pt x="0" y="173266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568144" y="4219181"/>
            <a:ext cx="4408363" cy="440836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94544" y="19869"/>
                  </a:moveTo>
                  <a:lnTo>
                    <a:pt x="792931" y="218256"/>
                  </a:lnTo>
                  <a:cubicBezTo>
                    <a:pt x="805653" y="230978"/>
                    <a:pt x="812800" y="248233"/>
                    <a:pt x="812800" y="266224"/>
                  </a:cubicBezTo>
                  <a:lnTo>
                    <a:pt x="812800" y="546576"/>
                  </a:lnTo>
                  <a:cubicBezTo>
                    <a:pt x="812800" y="564567"/>
                    <a:pt x="805653" y="581822"/>
                    <a:pt x="792931" y="594544"/>
                  </a:cubicBezTo>
                  <a:lnTo>
                    <a:pt x="594544" y="792931"/>
                  </a:lnTo>
                  <a:cubicBezTo>
                    <a:pt x="581822" y="805653"/>
                    <a:pt x="564567" y="812800"/>
                    <a:pt x="546576" y="812800"/>
                  </a:cubicBezTo>
                  <a:lnTo>
                    <a:pt x="266224" y="812800"/>
                  </a:lnTo>
                  <a:cubicBezTo>
                    <a:pt x="248233" y="812800"/>
                    <a:pt x="230978" y="805653"/>
                    <a:pt x="218256" y="792931"/>
                  </a:cubicBezTo>
                  <a:lnTo>
                    <a:pt x="19869" y="594544"/>
                  </a:lnTo>
                  <a:cubicBezTo>
                    <a:pt x="7147" y="581822"/>
                    <a:pt x="0" y="564567"/>
                    <a:pt x="0" y="546576"/>
                  </a:cubicBezTo>
                  <a:lnTo>
                    <a:pt x="0" y="266224"/>
                  </a:lnTo>
                  <a:cubicBezTo>
                    <a:pt x="0" y="248233"/>
                    <a:pt x="7147" y="230978"/>
                    <a:pt x="19869" y="218256"/>
                  </a:cubicBezTo>
                  <a:lnTo>
                    <a:pt x="218256" y="19869"/>
                  </a:lnTo>
                  <a:cubicBezTo>
                    <a:pt x="230978" y="7147"/>
                    <a:pt x="248233" y="0"/>
                    <a:pt x="266224" y="0"/>
                  </a:cubicBezTo>
                  <a:lnTo>
                    <a:pt x="546576" y="0"/>
                  </a:lnTo>
                  <a:cubicBezTo>
                    <a:pt x="564567" y="0"/>
                    <a:pt x="581822" y="7147"/>
                    <a:pt x="594544" y="19869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8264805" y="-656661"/>
            <a:ext cx="4408363" cy="440836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94544" y="19869"/>
                  </a:moveTo>
                  <a:lnTo>
                    <a:pt x="792931" y="218256"/>
                  </a:lnTo>
                  <a:cubicBezTo>
                    <a:pt x="805653" y="230978"/>
                    <a:pt x="812800" y="248233"/>
                    <a:pt x="812800" y="266224"/>
                  </a:cubicBezTo>
                  <a:lnTo>
                    <a:pt x="812800" y="546576"/>
                  </a:lnTo>
                  <a:cubicBezTo>
                    <a:pt x="812800" y="564567"/>
                    <a:pt x="805653" y="581822"/>
                    <a:pt x="792931" y="594544"/>
                  </a:cubicBezTo>
                  <a:lnTo>
                    <a:pt x="594544" y="792931"/>
                  </a:lnTo>
                  <a:cubicBezTo>
                    <a:pt x="581822" y="805653"/>
                    <a:pt x="564567" y="812800"/>
                    <a:pt x="546576" y="812800"/>
                  </a:cubicBezTo>
                  <a:lnTo>
                    <a:pt x="266224" y="812800"/>
                  </a:lnTo>
                  <a:cubicBezTo>
                    <a:pt x="248233" y="812800"/>
                    <a:pt x="230978" y="805653"/>
                    <a:pt x="218256" y="792931"/>
                  </a:cubicBezTo>
                  <a:lnTo>
                    <a:pt x="19869" y="594544"/>
                  </a:lnTo>
                  <a:cubicBezTo>
                    <a:pt x="7147" y="581822"/>
                    <a:pt x="0" y="564567"/>
                    <a:pt x="0" y="546576"/>
                  </a:cubicBezTo>
                  <a:lnTo>
                    <a:pt x="0" y="266224"/>
                  </a:lnTo>
                  <a:cubicBezTo>
                    <a:pt x="0" y="248233"/>
                    <a:pt x="7147" y="230978"/>
                    <a:pt x="19869" y="218256"/>
                  </a:cubicBezTo>
                  <a:lnTo>
                    <a:pt x="218256" y="19869"/>
                  </a:lnTo>
                  <a:cubicBezTo>
                    <a:pt x="230978" y="7147"/>
                    <a:pt x="248233" y="0"/>
                    <a:pt x="266224" y="0"/>
                  </a:cubicBezTo>
                  <a:lnTo>
                    <a:pt x="546576" y="0"/>
                  </a:lnTo>
                  <a:cubicBezTo>
                    <a:pt x="564567" y="0"/>
                    <a:pt x="581822" y="7147"/>
                    <a:pt x="594544" y="19869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4275840" y="5455399"/>
            <a:ext cx="4408363" cy="440836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94544" y="19869"/>
                  </a:moveTo>
                  <a:lnTo>
                    <a:pt x="792931" y="218256"/>
                  </a:lnTo>
                  <a:cubicBezTo>
                    <a:pt x="805653" y="230978"/>
                    <a:pt x="812800" y="248233"/>
                    <a:pt x="812800" y="266224"/>
                  </a:cubicBezTo>
                  <a:lnTo>
                    <a:pt x="812800" y="546576"/>
                  </a:lnTo>
                  <a:cubicBezTo>
                    <a:pt x="812800" y="564567"/>
                    <a:pt x="805653" y="581822"/>
                    <a:pt x="792931" y="594544"/>
                  </a:cubicBezTo>
                  <a:lnTo>
                    <a:pt x="594544" y="792931"/>
                  </a:lnTo>
                  <a:cubicBezTo>
                    <a:pt x="581822" y="805653"/>
                    <a:pt x="564567" y="812800"/>
                    <a:pt x="546576" y="812800"/>
                  </a:cubicBezTo>
                  <a:lnTo>
                    <a:pt x="266224" y="812800"/>
                  </a:lnTo>
                  <a:cubicBezTo>
                    <a:pt x="248233" y="812800"/>
                    <a:pt x="230978" y="805653"/>
                    <a:pt x="218256" y="792931"/>
                  </a:cubicBezTo>
                  <a:lnTo>
                    <a:pt x="19869" y="594544"/>
                  </a:lnTo>
                  <a:cubicBezTo>
                    <a:pt x="7147" y="581822"/>
                    <a:pt x="0" y="564567"/>
                    <a:pt x="0" y="546576"/>
                  </a:cubicBezTo>
                  <a:lnTo>
                    <a:pt x="0" y="266224"/>
                  </a:lnTo>
                  <a:cubicBezTo>
                    <a:pt x="0" y="248233"/>
                    <a:pt x="7147" y="230978"/>
                    <a:pt x="19869" y="218256"/>
                  </a:cubicBezTo>
                  <a:lnTo>
                    <a:pt x="218256" y="19869"/>
                  </a:lnTo>
                  <a:cubicBezTo>
                    <a:pt x="230978" y="7147"/>
                    <a:pt x="248233" y="0"/>
                    <a:pt x="266224" y="0"/>
                  </a:cubicBezTo>
                  <a:lnTo>
                    <a:pt x="546576" y="0"/>
                  </a:lnTo>
                  <a:cubicBezTo>
                    <a:pt x="564567" y="0"/>
                    <a:pt x="581822" y="7147"/>
                    <a:pt x="594544" y="19869"/>
                  </a:cubicBezTo>
                  <a:close/>
                </a:path>
              </a:pathLst>
            </a:custGeom>
            <a:blipFill>
              <a:blip r:embed="rId7"/>
              <a:stretch>
                <a:fillRect l="-14620" t="0" r="-1462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1028700"/>
            <a:ext cx="293812" cy="500816"/>
          </a:xfrm>
          <a:custGeom>
            <a:avLst/>
            <a:gdLst/>
            <a:ahLst/>
            <a:cxnLst/>
            <a:rect r="r" b="b" t="t" l="l"/>
            <a:pathLst>
              <a:path h="500816" w="293812">
                <a:moveTo>
                  <a:pt x="0" y="0"/>
                </a:moveTo>
                <a:lnTo>
                  <a:pt x="293812" y="0"/>
                </a:lnTo>
                <a:lnTo>
                  <a:pt x="293812" y="500816"/>
                </a:lnTo>
                <a:lnTo>
                  <a:pt x="0" y="5008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639811"/>
            <a:ext cx="6369308" cy="3708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89"/>
              </a:lnSpc>
              <a:spcBef>
                <a:spcPct val="0"/>
              </a:spcBef>
            </a:pPr>
            <a:r>
              <a:rPr lang="en-US" sz="6567" strike="noStrike" u="non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THE MACHINE LEARNING APPROACH, DATA, AND MODEL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7720" y="5310301"/>
            <a:ext cx="8426280" cy="562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Collection: Use APIs and IoT sensors for weather, soil, and crop data.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Preprocessing: Clean data and enhance diversity.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Feature Engineering: Select key features like soil moisture.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Labeling: Label data with expert input.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Predictive Modeling: Use regression, decision trees, and deep learning.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Weather &amp; Soil Analysis: Apply LSTM for time-series and ensemble models.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Decision-Making: Implement rule-based systems and reinforcement learning.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Real-Time Integration: Ensure real-time data processing and sensor fusion.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Continuous Learning: Update models and incorporate feedback.</a:t>
            </a:r>
          </a:p>
          <a:p>
            <a:pPr algn="just">
              <a:lnSpc>
                <a:spcPts val="280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45256" y="1184456"/>
            <a:ext cx="2653898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b="true" sz="15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SWIIS-Drone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68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23050" y="-3519810"/>
            <a:ext cx="10164950" cy="17326620"/>
          </a:xfrm>
          <a:custGeom>
            <a:avLst/>
            <a:gdLst/>
            <a:ahLst/>
            <a:cxnLst/>
            <a:rect r="r" b="b" t="t" l="l"/>
            <a:pathLst>
              <a:path h="17326620" w="10164950">
                <a:moveTo>
                  <a:pt x="0" y="0"/>
                </a:moveTo>
                <a:lnTo>
                  <a:pt x="10164950" y="0"/>
                </a:lnTo>
                <a:lnTo>
                  <a:pt x="10164950" y="17326620"/>
                </a:lnTo>
                <a:lnTo>
                  <a:pt x="0" y="17326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293812" cy="500816"/>
          </a:xfrm>
          <a:custGeom>
            <a:avLst/>
            <a:gdLst/>
            <a:ahLst/>
            <a:cxnLst/>
            <a:rect r="r" b="b" t="t" l="l"/>
            <a:pathLst>
              <a:path h="500816" w="293812">
                <a:moveTo>
                  <a:pt x="0" y="0"/>
                </a:moveTo>
                <a:lnTo>
                  <a:pt x="293812" y="0"/>
                </a:lnTo>
                <a:lnTo>
                  <a:pt x="293812" y="500816"/>
                </a:lnTo>
                <a:lnTo>
                  <a:pt x="0" y="5008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525947" y="913381"/>
            <a:ext cx="7236105" cy="2560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990"/>
              </a:lnSpc>
              <a:spcBef>
                <a:spcPct val="0"/>
              </a:spcBef>
            </a:pPr>
            <a:r>
              <a:rPr lang="en-US" sz="9000">
                <a:solidFill>
                  <a:srgbClr val="8CC342"/>
                </a:solidFill>
                <a:latin typeface="Anton"/>
                <a:ea typeface="Anton"/>
                <a:cs typeface="Anton"/>
                <a:sym typeface="Anton"/>
              </a:rPr>
              <a:t>DEEP LEARNING APPROACHES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5256" y="1184456"/>
            <a:ext cx="2653898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b="true" sz="15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SWIIS-Drone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79362" y="4120242"/>
            <a:ext cx="14729276" cy="4874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3577" indent="-331788" lvl="1">
              <a:lnSpc>
                <a:spcPts val="4302"/>
              </a:lnSpc>
              <a:buFont typeface="Arial"/>
              <a:buChar char="•"/>
            </a:pPr>
            <a:r>
              <a:rPr lang="en-US" b="true" sz="307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Weather Analysis: Convolutional Neural Networks (CNNs) analyze satellite images to detect weather patterns that affect irrigation needs.</a:t>
            </a:r>
          </a:p>
          <a:p>
            <a:pPr algn="just" marL="663577" indent="-331788" lvl="1">
              <a:lnSpc>
                <a:spcPts val="4302"/>
              </a:lnSpc>
              <a:buFont typeface="Arial"/>
              <a:buChar char="•"/>
            </a:pPr>
            <a:r>
              <a:rPr lang="en-US" b="true" sz="307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Object Detection: YOLO models are used to detect objects in drone-captured images, identifying areas requiring more or less irrigation.</a:t>
            </a:r>
          </a:p>
          <a:p>
            <a:pPr algn="just" marL="663577" indent="-331788" lvl="1">
              <a:lnSpc>
                <a:spcPts val="4302"/>
              </a:lnSpc>
              <a:buFont typeface="Arial"/>
              <a:buChar char="•"/>
            </a:pPr>
            <a:r>
              <a:rPr lang="en-US" b="true" sz="307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Semantic Segmentation: U-Net models segment the field into different zones, providing precise irrigation control.</a:t>
            </a:r>
          </a:p>
          <a:p>
            <a:pPr algn="just" marL="663577" indent="-331788" lvl="1">
              <a:lnSpc>
                <a:spcPts val="4302"/>
              </a:lnSpc>
              <a:buFont typeface="Arial"/>
              <a:buChar char="•"/>
            </a:pPr>
            <a:r>
              <a:rPr lang="en-US" b="true" sz="307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Route Planning: Deep reinforcement learning helps drones navigate fields efficiently, saving time and reducing operational costs.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68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71420" y="-3519810"/>
            <a:ext cx="10164950" cy="17326620"/>
          </a:xfrm>
          <a:custGeom>
            <a:avLst/>
            <a:gdLst/>
            <a:ahLst/>
            <a:cxnLst/>
            <a:rect r="r" b="b" t="t" l="l"/>
            <a:pathLst>
              <a:path h="17326620" w="10164950">
                <a:moveTo>
                  <a:pt x="0" y="0"/>
                </a:moveTo>
                <a:lnTo>
                  <a:pt x="10164951" y="0"/>
                </a:lnTo>
                <a:lnTo>
                  <a:pt x="10164951" y="17326620"/>
                </a:lnTo>
                <a:lnTo>
                  <a:pt x="0" y="17326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472576"/>
            <a:ext cx="7236105" cy="2560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90"/>
              </a:lnSpc>
              <a:spcBef>
                <a:spcPct val="0"/>
              </a:spcBef>
            </a:pPr>
            <a:r>
              <a:rPr lang="en-US" sz="9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TIME SERIES ANALYSIS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02574" y="5573382"/>
            <a:ext cx="6521885" cy="4055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Long Short-Term Memory (LSTM) models are used to predict future weather conditions and soil moisture trends.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These models allow the system to forecast irrigation needs and adjust schedules accordingly.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AI model continuously learns from past data, improving its predictions over time.</a:t>
            </a:r>
          </a:p>
          <a:p>
            <a:pPr algn="just">
              <a:lnSpc>
                <a:spcPts val="4501"/>
              </a:lnSpc>
            </a:pP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438526" y="1560572"/>
            <a:ext cx="10029648" cy="7664712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1028700" y="1028700"/>
            <a:ext cx="293812" cy="500816"/>
          </a:xfrm>
          <a:custGeom>
            <a:avLst/>
            <a:gdLst/>
            <a:ahLst/>
            <a:cxnLst/>
            <a:rect r="r" b="b" t="t" l="l"/>
            <a:pathLst>
              <a:path h="500816" w="293812">
                <a:moveTo>
                  <a:pt x="0" y="0"/>
                </a:moveTo>
                <a:lnTo>
                  <a:pt x="293812" y="0"/>
                </a:lnTo>
                <a:lnTo>
                  <a:pt x="293812" y="500816"/>
                </a:lnTo>
                <a:lnTo>
                  <a:pt x="0" y="5008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5256" y="1184456"/>
            <a:ext cx="2653898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b="true" sz="15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SWIIS-Drone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DAGUZApUNLc</dc:identifier>
  <dcterms:modified xsi:type="dcterms:W3CDTF">2011-08-01T06:04:30Z</dcterms:modified>
  <cp:revision>1</cp:revision>
  <dc:title>Green and Orange Modern Agrifarm Presentation</dc:title>
</cp:coreProperties>
</file>